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1"/>
  </p:notesMasterIdLst>
  <p:sldIdLst>
    <p:sldId id="280" r:id="rId5"/>
    <p:sldId id="282" r:id="rId6"/>
    <p:sldId id="291" r:id="rId7"/>
    <p:sldId id="292" r:id="rId8"/>
    <p:sldId id="293" r:id="rId9"/>
    <p:sldId id="29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297" autoAdjust="0"/>
  </p:normalViewPr>
  <p:slideViewPr>
    <p:cSldViewPr snapToGrid="0">
      <p:cViewPr>
        <p:scale>
          <a:sx n="53" d="100"/>
          <a:sy n="53" d="100"/>
        </p:scale>
        <p:origin x="117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10.JPG>
</file>

<file path=ppt/media/image11.JPG>
</file>

<file path=ppt/media/image12.png>
</file>

<file path=ppt/media/image13.png>
</file>

<file path=ppt/media/image14.svg>
</file>

<file path=ppt/media/image2.png>
</file>

<file path=ppt/media/image3.png>
</file>

<file path=ppt/media/image4.png>
</file>

<file path=ppt/media/image5.png>
</file>

<file path=ppt/media/image6.png>
</file>

<file path=ppt/media/image7.png>
</file>

<file path=ppt/media/image8.JPG>
</file>

<file path=ppt/media/image9.JP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C3A3AB-0A22-4720-BBE8-A9BCB31CF4AC}" type="datetimeFigureOut">
              <a:rPr lang="en-US" smtClean="0"/>
              <a:t>5/12/2021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8069F0-EF01-499D-9086-9DC7D7629844}" type="slidenum">
              <a:rPr lang="en-US" smtClean="0"/>
              <a:t>‹#›</a:t>
            </a:fld>
            <a:endParaRPr lang="en-US"/>
          </a:p>
        </p:txBody>
      </p:sp>
    </p:spTree>
    <p:extLst>
      <p:ext uri="{BB962C8B-B14F-4D97-AF65-F5344CB8AC3E}">
        <p14:creationId xmlns:p14="http://schemas.microsoft.com/office/powerpoint/2010/main" val="5071477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The histogram on the right shows the distribution of the classes in my dataset.</a:t>
            </a:r>
          </a:p>
          <a:p>
            <a:pPr marL="228600" indent="-228600">
              <a:buAutoNum type="arabicPeriod"/>
            </a:pPr>
            <a:r>
              <a:rPr lang="en-US" dirty="0"/>
              <a:t>We can clearly see that the classes are not uniformly distributed.</a:t>
            </a:r>
          </a:p>
          <a:p>
            <a:pPr marL="228600" indent="-228600">
              <a:buAutoNum type="arabicPeriod"/>
            </a:pPr>
            <a:r>
              <a:rPr lang="en-US" dirty="0"/>
              <a:t>The majority classes are 1,2 and 3 and minority classes are 5, 4 and 7.</a:t>
            </a:r>
          </a:p>
          <a:p>
            <a:pPr marL="228600" indent="-228600">
              <a:buAutoNum type="arabicPeriod"/>
            </a:pPr>
            <a:r>
              <a:rPr lang="en-US" dirty="0"/>
              <a:t>Class 3 occurs highest number of time while 5 occurs the least.</a:t>
            </a:r>
          </a:p>
        </p:txBody>
      </p:sp>
      <p:sp>
        <p:nvSpPr>
          <p:cNvPr id="4" name="Slide Number Placeholder 3"/>
          <p:cNvSpPr>
            <a:spLocks noGrp="1"/>
          </p:cNvSpPr>
          <p:nvPr>
            <p:ph type="sldNum" sz="quarter" idx="5"/>
          </p:nvPr>
        </p:nvSpPr>
        <p:spPr/>
        <p:txBody>
          <a:bodyPr/>
          <a:lstStyle/>
          <a:p>
            <a:fld id="{1F8069F0-EF01-499D-9086-9DC7D7629844}" type="slidenum">
              <a:rPr lang="en-US" smtClean="0"/>
              <a:t>2</a:t>
            </a:fld>
            <a:endParaRPr lang="en-US"/>
          </a:p>
        </p:txBody>
      </p:sp>
    </p:spTree>
    <p:extLst>
      <p:ext uri="{BB962C8B-B14F-4D97-AF65-F5344CB8AC3E}">
        <p14:creationId xmlns:p14="http://schemas.microsoft.com/office/powerpoint/2010/main" val="267747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image on the top is what a raw byte file looks like.</a:t>
            </a:r>
          </a:p>
          <a:p>
            <a:r>
              <a:rPr lang="en-US" sz="1800" b="0" i="0" u="none" strike="noStrike" dirty="0">
                <a:effectLst/>
                <a:latin typeface="Open Sans"/>
              </a:rPr>
              <a:t>It is a hexadecimal representation of the file's binary content. In total there are 256 unique values.</a:t>
            </a:r>
          </a:p>
          <a:p>
            <a:endParaRPr lang="en-US" sz="1800" b="0" i="0" u="none" strike="noStrike" dirty="0">
              <a:effectLst/>
              <a:latin typeface="Open Sa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effectLst/>
                <a:latin typeface="Open Sans"/>
              </a:rPr>
              <a:t>Just as we extract unigrams from documents, I have extracted unigrams </a:t>
            </a:r>
            <a:r>
              <a:rPr lang="en-US" sz="1800" b="0" i="0" u="none" strike="noStrike" dirty="0" err="1">
                <a:effectLst/>
                <a:latin typeface="Open Sans"/>
              </a:rPr>
              <a:t>froms</a:t>
            </a:r>
            <a:r>
              <a:rPr lang="en-US" sz="1800" b="0" i="0" u="none" strike="noStrike" dirty="0">
                <a:effectLst/>
                <a:latin typeface="Open Sans"/>
              </a:rPr>
              <a:t> the raw byte file and created a </a:t>
            </a:r>
            <a:r>
              <a:rPr lang="en-US" sz="1800" b="0" i="0" u="none" strike="noStrike" dirty="0" err="1">
                <a:effectLst/>
                <a:latin typeface="Open Sans"/>
              </a:rPr>
              <a:t>dataframe</a:t>
            </a:r>
            <a:r>
              <a:rPr lang="en-US" sz="1800" b="0" i="0" u="none" strike="noStrike" dirty="0">
                <a:effectLst/>
                <a:latin typeface="Open Sans"/>
              </a:rPr>
              <a:t> (second image below) . Each row in the </a:t>
            </a:r>
            <a:r>
              <a:rPr lang="en-US" sz="1800" b="0" i="0" u="none" strike="noStrike" dirty="0" err="1">
                <a:effectLst/>
                <a:latin typeface="Open Sans"/>
              </a:rPr>
              <a:t>dataframe</a:t>
            </a:r>
            <a:r>
              <a:rPr lang="en-US" sz="1800" b="0" i="0" u="none" strike="noStrike" dirty="0">
                <a:effectLst/>
                <a:latin typeface="Open Sans"/>
              </a:rPr>
              <a:t> represents a byte file. Each column represents a unique hexadecimal value. And each cell in the </a:t>
            </a:r>
            <a:r>
              <a:rPr lang="en-US" sz="1800" b="0" i="0" u="none" strike="noStrike" dirty="0" err="1">
                <a:effectLst/>
                <a:latin typeface="Open Sans"/>
              </a:rPr>
              <a:t>dataframe</a:t>
            </a:r>
            <a:r>
              <a:rPr lang="en-US" sz="1800" b="0" i="0" u="none" strike="noStrike" dirty="0">
                <a:effectLst/>
                <a:latin typeface="Open Sans"/>
              </a:rPr>
              <a:t> represents the number of </a:t>
            </a:r>
            <a:r>
              <a:rPr lang="en-US" sz="1800" b="0" i="0" u="none" strike="noStrike" dirty="0" err="1">
                <a:effectLst/>
                <a:latin typeface="Open Sans"/>
              </a:rPr>
              <a:t>occurances</a:t>
            </a:r>
            <a:r>
              <a:rPr lang="en-US" sz="1800" b="0" i="0" u="none" strike="noStrike" dirty="0">
                <a:effectLst/>
                <a:latin typeface="Open Sans"/>
              </a:rPr>
              <a:t> of that hexadecimal value in that byte file. The last column (??) in the </a:t>
            </a:r>
            <a:r>
              <a:rPr lang="en-US" sz="1800" b="0" i="0" u="none" strike="noStrike" dirty="0" err="1">
                <a:effectLst/>
                <a:latin typeface="Open Sans"/>
              </a:rPr>
              <a:t>dataframe</a:t>
            </a:r>
            <a:r>
              <a:rPr lang="en-US" sz="1800" b="0" i="0" u="none" strike="noStrike" dirty="0">
                <a:effectLst/>
                <a:latin typeface="Open Sans"/>
              </a:rPr>
              <a:t> represents the count of missing values in each byte file.</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1F8069F0-EF01-499D-9086-9DC7D7629844}" type="slidenum">
              <a:rPr lang="en-US" smtClean="0"/>
              <a:t>3</a:t>
            </a:fld>
            <a:endParaRPr lang="en-US"/>
          </a:p>
        </p:txBody>
      </p:sp>
    </p:spTree>
    <p:extLst>
      <p:ext uri="{BB962C8B-B14F-4D97-AF65-F5344CB8AC3E}">
        <p14:creationId xmlns:p14="http://schemas.microsoft.com/office/powerpoint/2010/main" val="2773492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effectLst/>
                <a:latin typeface="Open Sans"/>
              </a:rPr>
              <a:t>I have extracted images from the byte files of the malware. Below are the sample images of the byte file of 3 classes of malware. We can use the pixel values of these images as features in our dataset.</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1F8069F0-EF01-499D-9086-9DC7D7629844}" type="slidenum">
              <a:rPr lang="en-US" smtClean="0"/>
              <a:t>4</a:t>
            </a:fld>
            <a:endParaRPr lang="en-US"/>
          </a:p>
        </p:txBody>
      </p:sp>
    </p:spTree>
    <p:extLst>
      <p:ext uri="{BB962C8B-B14F-4D97-AF65-F5344CB8AC3E}">
        <p14:creationId xmlns:p14="http://schemas.microsoft.com/office/powerpoint/2010/main" val="38962383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1125"/>
              </a:spcBef>
              <a:spcAft>
                <a:spcPts val="0"/>
              </a:spcAft>
            </a:pPr>
            <a:r>
              <a:rPr lang="en-US" sz="1800" b="0" i="0" u="none" strike="noStrike" dirty="0">
                <a:effectLst/>
              </a:rPr>
              <a:t>Visualizing the 257-D Unigrams data on a 2-D plane using T-SNE</a:t>
            </a:r>
          </a:p>
          <a:p>
            <a:pPr rtl="0">
              <a:spcBef>
                <a:spcPts val="1125"/>
              </a:spcBef>
              <a:spcAft>
                <a:spcPts val="0"/>
              </a:spcAft>
            </a:pPr>
            <a:endParaRPr lang="en-US" sz="1800" b="0" i="0" u="none" strike="noStrike" dirty="0">
              <a:effectLst/>
              <a:latin typeface="Open Sans"/>
            </a:endParaRPr>
          </a:p>
          <a:p>
            <a:pPr rtl="0">
              <a:spcBef>
                <a:spcPts val="1125"/>
              </a:spcBef>
              <a:spcAft>
                <a:spcPts val="0"/>
              </a:spcAft>
            </a:pPr>
            <a:r>
              <a:rPr lang="en-US" sz="1800" b="0" i="0" u="none" strike="noStrike" dirty="0">
                <a:effectLst/>
                <a:latin typeface="Open Sans"/>
              </a:rPr>
              <a:t>I have reduced the 257-dimensional data to 2-dimensional data using T-SNE. Below is the scatter plot of the 2-Dimensional data. Each color represents a different class.  We can see that similar colored points are clustered together with some overlap in the center of the image. </a:t>
            </a:r>
          </a:p>
          <a:p>
            <a:pPr rtl="0">
              <a:spcBef>
                <a:spcPts val="1125"/>
              </a:spcBef>
              <a:spcAft>
                <a:spcPts val="0"/>
              </a:spcAft>
            </a:pPr>
            <a:endParaRPr lang="en-US" dirty="0">
              <a:effectLst/>
            </a:endParaRPr>
          </a:p>
          <a:p>
            <a:pPr rtl="0">
              <a:spcBef>
                <a:spcPts val="1125"/>
              </a:spcBef>
              <a:spcAft>
                <a:spcPts val="0"/>
              </a:spcAft>
            </a:pPr>
            <a:r>
              <a:rPr lang="en-US" sz="1800" b="0" i="0" u="none" strike="noStrike" dirty="0">
                <a:effectLst/>
                <a:latin typeface="Open Sans"/>
              </a:rPr>
              <a:t>T-SNE mainly preserves the local structure of the data while converting high dimensional data to low dimensional data. It also suffers from crowding problem. This might be the reason that we see some overlap in the center of the image. There is a high chance that these data points are well separated in the 257-dimensional space.</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1F8069F0-EF01-499D-9086-9DC7D7629844}" type="slidenum">
              <a:rPr lang="en-US" smtClean="0"/>
              <a:t>5</a:t>
            </a:fld>
            <a:endParaRPr lang="en-US"/>
          </a:p>
        </p:txBody>
      </p:sp>
    </p:spTree>
    <p:extLst>
      <p:ext uri="{BB962C8B-B14F-4D97-AF65-F5344CB8AC3E}">
        <p14:creationId xmlns:p14="http://schemas.microsoft.com/office/powerpoint/2010/main" val="3403170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used the unigrams dataset for modelling.</a:t>
            </a:r>
          </a:p>
          <a:p>
            <a:r>
              <a:rPr lang="en-US" dirty="0"/>
              <a:t>I have taken 80% of data as training data and 20% of the data as test data.</a:t>
            </a:r>
          </a:p>
          <a:p>
            <a:r>
              <a:rPr lang="en-US" dirty="0"/>
              <a:t>As the classes in my dataset are not uniformly distributed, I have used stratified sampling to sample my dataset. Stratified sampling maintains same distribution in both training and testing set</a:t>
            </a:r>
          </a:p>
        </p:txBody>
      </p:sp>
      <p:sp>
        <p:nvSpPr>
          <p:cNvPr id="4" name="Slide Number Placeholder 3"/>
          <p:cNvSpPr>
            <a:spLocks noGrp="1"/>
          </p:cNvSpPr>
          <p:nvPr>
            <p:ph type="sldNum" sz="quarter" idx="5"/>
          </p:nvPr>
        </p:nvSpPr>
        <p:spPr/>
        <p:txBody>
          <a:bodyPr/>
          <a:lstStyle/>
          <a:p>
            <a:fld id="{1F8069F0-EF01-499D-9086-9DC7D7629844}" type="slidenum">
              <a:rPr lang="en-US" smtClean="0"/>
              <a:t>6</a:t>
            </a:fld>
            <a:endParaRPr lang="en-US"/>
          </a:p>
        </p:txBody>
      </p:sp>
    </p:spTree>
    <p:extLst>
      <p:ext uri="{BB962C8B-B14F-4D97-AF65-F5344CB8AC3E}">
        <p14:creationId xmlns:p14="http://schemas.microsoft.com/office/powerpoint/2010/main" val="1339531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5/12/2021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5/12/2021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5/12/2021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5/12/2021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5/12/2021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6.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8.JP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7.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11.JP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14.sv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3.png"/><Relationship Id="rId5" Type="http://schemas.openxmlformats.org/officeDocument/2006/relationships/image" Target="../media/image1.jpe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1546479" y="585173"/>
            <a:ext cx="9440034" cy="1881301"/>
          </a:xfrm>
          <a:effectLst/>
        </p:spPr>
        <p:txBody>
          <a:bodyPr anchor="b">
            <a:normAutofit/>
          </a:bodyPr>
          <a:lstStyle/>
          <a:p>
            <a:r>
              <a:rPr lang="en-US" dirty="0"/>
              <a:t>Malware Detection using Machine Learning</a:t>
            </a:r>
          </a:p>
        </p:txBody>
      </p:sp>
      <p:sp>
        <p:nvSpPr>
          <p:cNvPr id="5" name="Subtitle 4">
            <a:extLst>
              <a:ext uri="{FF2B5EF4-FFF2-40B4-BE49-F238E27FC236}">
                <a16:creationId xmlns:a16="http://schemas.microsoft.com/office/drawing/2014/main" id="{F9E49FFC-DAC3-4A14-AA26-B9F8F262DEA1}"/>
              </a:ext>
            </a:extLst>
          </p:cNvPr>
          <p:cNvSpPr>
            <a:spLocks noGrp="1"/>
          </p:cNvSpPr>
          <p:nvPr>
            <p:ph type="subTitle" idx="1"/>
          </p:nvPr>
        </p:nvSpPr>
        <p:spPr>
          <a:xfrm>
            <a:off x="1895474" y="4626907"/>
            <a:ext cx="8742045" cy="1645920"/>
          </a:xfrm>
        </p:spPr>
        <p:txBody>
          <a:bodyPr>
            <a:normAutofit/>
          </a:bodyPr>
          <a:lstStyle/>
          <a:p>
            <a:r>
              <a:rPr lang="en-US" dirty="0"/>
              <a:t>Nikhil Goparapu</a:t>
            </a:r>
          </a:p>
          <a:p>
            <a:r>
              <a:rPr lang="en-US" dirty="0"/>
              <a:t>Data 606 – Spring 2021</a:t>
            </a:r>
          </a:p>
          <a:p>
            <a:r>
              <a:rPr lang="en-US" dirty="0"/>
              <a:t>Instructor: Dr. Murat </a:t>
            </a:r>
            <a:r>
              <a:rPr lang="en-US" dirty="0" err="1"/>
              <a:t>Guner</a:t>
            </a:r>
            <a:endParaRPr lang="en-US" dirty="0"/>
          </a:p>
        </p:txBody>
      </p:sp>
      <p:sp>
        <p:nvSpPr>
          <p:cNvPr id="4" name="TextBox 3">
            <a:extLst>
              <a:ext uri="{FF2B5EF4-FFF2-40B4-BE49-F238E27FC236}">
                <a16:creationId xmlns:a16="http://schemas.microsoft.com/office/drawing/2014/main" id="{DAA51313-632D-4546-81D2-EF2DA3F36FE4}"/>
              </a:ext>
            </a:extLst>
          </p:cNvPr>
          <p:cNvSpPr txBox="1"/>
          <p:nvPr/>
        </p:nvSpPr>
        <p:spPr>
          <a:xfrm>
            <a:off x="5269830" y="2669528"/>
            <a:ext cx="4114800" cy="584775"/>
          </a:xfrm>
          <a:prstGeom prst="rect">
            <a:avLst/>
          </a:prstGeom>
          <a:noFill/>
        </p:spPr>
        <p:txBody>
          <a:bodyPr wrap="square" rtlCol="0">
            <a:spAutoFit/>
          </a:bodyPr>
          <a:lstStyle/>
          <a:p>
            <a:r>
              <a:rPr lang="en-US" sz="3200" dirty="0"/>
              <a:t>Phase 2</a:t>
            </a:r>
          </a:p>
        </p:txBody>
      </p:sp>
      <p:pic>
        <p:nvPicPr>
          <p:cNvPr id="6" name="Audio 5">
            <a:hlinkClick r:id="" action="ppaction://media"/>
            <a:extLst>
              <a:ext uri="{FF2B5EF4-FFF2-40B4-BE49-F238E27FC236}">
                <a16:creationId xmlns:a16="http://schemas.microsoft.com/office/drawing/2014/main" id="{C924D123-F6D3-42A9-9A01-5427B872F9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83120128"/>
      </p:ext>
    </p:extLst>
  </p:cSld>
  <p:clrMapOvr>
    <a:masterClrMapping/>
  </p:clrMapOvr>
  <mc:AlternateContent xmlns:mc="http://schemas.openxmlformats.org/markup-compatibility/2006" xmlns:p14="http://schemas.microsoft.com/office/powerpoint/2010/main">
    <mc:Choice Requires="p14">
      <p:transition spd="slow" p14:dur="2000" advTm="9368"/>
    </mc:Choice>
    <mc:Fallback xmlns="">
      <p:transition spd="slow" advTm="93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F486E2F-D0C1-4083-88AE-1015B8F6EB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E8E36B-6437-49CB-A569-AE81D3276380}"/>
              </a:ext>
            </a:extLst>
          </p:cNvPr>
          <p:cNvSpPr>
            <a:spLocks noGrp="1"/>
          </p:cNvSpPr>
          <p:nvPr>
            <p:ph type="title"/>
          </p:nvPr>
        </p:nvSpPr>
        <p:spPr>
          <a:xfrm>
            <a:off x="1395333" y="37010"/>
            <a:ext cx="8939793" cy="948018"/>
          </a:xfrm>
        </p:spPr>
        <p:txBody>
          <a:bodyPr>
            <a:normAutofit/>
          </a:bodyPr>
          <a:lstStyle/>
          <a:p>
            <a:r>
              <a:rPr lang="en-US" dirty="0"/>
              <a:t>Distribution of Classes</a:t>
            </a:r>
          </a:p>
        </p:txBody>
      </p:sp>
      <p:sp>
        <p:nvSpPr>
          <p:cNvPr id="3" name="Content Placeholder 2">
            <a:extLst>
              <a:ext uri="{FF2B5EF4-FFF2-40B4-BE49-F238E27FC236}">
                <a16:creationId xmlns:a16="http://schemas.microsoft.com/office/drawing/2014/main" id="{A00EC07A-6E6D-4CF6-BB40-2FFDC653D9AF}"/>
              </a:ext>
            </a:extLst>
          </p:cNvPr>
          <p:cNvSpPr>
            <a:spLocks noGrp="1"/>
          </p:cNvSpPr>
          <p:nvPr>
            <p:ph idx="1"/>
          </p:nvPr>
        </p:nvSpPr>
        <p:spPr>
          <a:xfrm>
            <a:off x="463760" y="1998132"/>
            <a:ext cx="4481219" cy="3199510"/>
          </a:xfrm>
        </p:spPr>
        <p:txBody>
          <a:bodyPr anchor="ctr">
            <a:normAutofit/>
          </a:bodyPr>
          <a:lstStyle/>
          <a:p>
            <a:r>
              <a:rPr lang="en-US" sz="2100" dirty="0"/>
              <a:t>The classes are non uniformly distributed.</a:t>
            </a:r>
          </a:p>
          <a:p>
            <a:r>
              <a:rPr lang="en-US" sz="2100" b="1" i="0" u="none" strike="noStrike" dirty="0">
                <a:effectLst/>
                <a:latin typeface="+mj-lt"/>
              </a:rPr>
              <a:t>The dataset is imbalanced.</a:t>
            </a:r>
            <a:endParaRPr lang="en-US" sz="2100" b="1" dirty="0">
              <a:latin typeface="+mj-lt"/>
            </a:endParaRPr>
          </a:p>
        </p:txBody>
      </p:sp>
      <p:pic>
        <p:nvPicPr>
          <p:cNvPr id="19" name="Picture 18">
            <a:extLst>
              <a:ext uri="{FF2B5EF4-FFF2-40B4-BE49-F238E27FC236}">
                <a16:creationId xmlns:a16="http://schemas.microsoft.com/office/drawing/2014/main" id="{AD661026-DE64-47F1-9F88-0847B5FB356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6934200" y="1998132"/>
            <a:ext cx="4333632" cy="3521077"/>
          </a:xfrm>
          <a:prstGeom prst="rect">
            <a:avLst/>
          </a:prstGeom>
        </p:spPr>
      </p:pic>
      <p:pic>
        <p:nvPicPr>
          <p:cNvPr id="9" name="Picture 8" descr="Chart, bar chart&#10;&#10;Description automatically generated">
            <a:extLst>
              <a:ext uri="{FF2B5EF4-FFF2-40B4-BE49-F238E27FC236}">
                <a16:creationId xmlns:a16="http://schemas.microsoft.com/office/drawing/2014/main" id="{1FC2BAFA-6460-461C-892B-224FFFD1536E}"/>
              </a:ext>
            </a:extLst>
          </p:cNvPr>
          <p:cNvPicPr>
            <a:picLocks noChangeAspect="1"/>
          </p:cNvPicPr>
          <p:nvPr/>
        </p:nvPicPr>
        <p:blipFill>
          <a:blip r:embed="rId7"/>
          <a:stretch>
            <a:fillRect/>
          </a:stretch>
        </p:blipFill>
        <p:spPr>
          <a:xfrm>
            <a:off x="4944978" y="1338791"/>
            <a:ext cx="7060743" cy="4740945"/>
          </a:xfrm>
          <a:prstGeom prst="rect">
            <a:avLst/>
          </a:prstGeom>
        </p:spPr>
      </p:pic>
      <p:pic>
        <p:nvPicPr>
          <p:cNvPr id="13" name="Audio 12">
            <a:hlinkClick r:id="" action="ppaction://media"/>
            <a:extLst>
              <a:ext uri="{FF2B5EF4-FFF2-40B4-BE49-F238E27FC236}">
                <a16:creationId xmlns:a16="http://schemas.microsoft.com/office/drawing/2014/main" id="{DE81D53D-6F7C-46C0-8137-A8476F98226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451247570"/>
      </p:ext>
    </p:extLst>
  </p:cSld>
  <p:clrMapOvr>
    <a:masterClrMapping/>
  </p:clrMapOvr>
  <mc:AlternateContent xmlns:mc="http://schemas.openxmlformats.org/markup-compatibility/2006" xmlns:p14="http://schemas.microsoft.com/office/powerpoint/2010/main">
    <mc:Choice Requires="p14">
      <p:transition spd="slow" p14:dur="2000" advTm="21929"/>
    </mc:Choice>
    <mc:Fallback xmlns="">
      <p:transition spd="slow" advTm="219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5FBD2-8467-493C-A308-B8D1ABFBF48C}"/>
              </a:ext>
            </a:extLst>
          </p:cNvPr>
          <p:cNvSpPr>
            <a:spLocks noGrp="1"/>
          </p:cNvSpPr>
          <p:nvPr>
            <p:ph type="title"/>
          </p:nvPr>
        </p:nvSpPr>
        <p:spPr>
          <a:xfrm>
            <a:off x="941417" y="244560"/>
            <a:ext cx="9890563" cy="581526"/>
          </a:xfrm>
        </p:spPr>
        <p:txBody>
          <a:bodyPr>
            <a:noAutofit/>
          </a:bodyPr>
          <a:lstStyle/>
          <a:p>
            <a:r>
              <a:rPr lang="en-US" sz="3600" dirty="0"/>
              <a:t>Extracting Unigrams from byte file</a:t>
            </a:r>
          </a:p>
        </p:txBody>
      </p:sp>
      <p:pic>
        <p:nvPicPr>
          <p:cNvPr id="5" name="Content Placeholder 4" descr="A picture containing table&#10;&#10;Description automatically generated">
            <a:extLst>
              <a:ext uri="{FF2B5EF4-FFF2-40B4-BE49-F238E27FC236}">
                <a16:creationId xmlns:a16="http://schemas.microsoft.com/office/drawing/2014/main" id="{34111A5A-30DF-4E5F-B667-A9E7106AC547}"/>
              </a:ext>
            </a:extLst>
          </p:cNvPr>
          <p:cNvPicPr>
            <a:picLocks noGrp="1" noChangeAspect="1"/>
          </p:cNvPicPr>
          <p:nvPr>
            <p:ph idx="1"/>
          </p:nvPr>
        </p:nvPicPr>
        <p:blipFill>
          <a:blip r:embed="rId5"/>
          <a:stretch>
            <a:fillRect/>
          </a:stretch>
        </p:blipFill>
        <p:spPr>
          <a:xfrm>
            <a:off x="3794040" y="1096546"/>
            <a:ext cx="3968750" cy="2546350"/>
          </a:xfrm>
        </p:spPr>
      </p:pic>
      <p:pic>
        <p:nvPicPr>
          <p:cNvPr id="7" name="Picture 6" descr="Table, calendar&#10;&#10;Description automatically generated">
            <a:extLst>
              <a:ext uri="{FF2B5EF4-FFF2-40B4-BE49-F238E27FC236}">
                <a16:creationId xmlns:a16="http://schemas.microsoft.com/office/drawing/2014/main" id="{3C3F4511-F850-4FFB-8606-807D35538FD7}"/>
              </a:ext>
            </a:extLst>
          </p:cNvPr>
          <p:cNvPicPr>
            <a:picLocks noChangeAspect="1"/>
          </p:cNvPicPr>
          <p:nvPr/>
        </p:nvPicPr>
        <p:blipFill>
          <a:blip r:embed="rId6"/>
          <a:stretch>
            <a:fillRect/>
          </a:stretch>
        </p:blipFill>
        <p:spPr>
          <a:xfrm>
            <a:off x="303089" y="4720746"/>
            <a:ext cx="11585822" cy="1892694"/>
          </a:xfrm>
          <a:prstGeom prst="rect">
            <a:avLst/>
          </a:prstGeom>
        </p:spPr>
      </p:pic>
      <p:sp>
        <p:nvSpPr>
          <p:cNvPr id="8" name="TextBox 7">
            <a:extLst>
              <a:ext uri="{FF2B5EF4-FFF2-40B4-BE49-F238E27FC236}">
                <a16:creationId xmlns:a16="http://schemas.microsoft.com/office/drawing/2014/main" id="{8AB97FF3-5CA0-456F-8102-03043AA6AFC4}"/>
              </a:ext>
            </a:extLst>
          </p:cNvPr>
          <p:cNvSpPr txBox="1"/>
          <p:nvPr/>
        </p:nvSpPr>
        <p:spPr>
          <a:xfrm>
            <a:off x="1287379" y="1903936"/>
            <a:ext cx="2923675" cy="369332"/>
          </a:xfrm>
          <a:prstGeom prst="rect">
            <a:avLst/>
          </a:prstGeom>
          <a:noFill/>
        </p:spPr>
        <p:txBody>
          <a:bodyPr wrap="square" rtlCol="0">
            <a:spAutoFit/>
          </a:bodyPr>
          <a:lstStyle/>
          <a:p>
            <a:r>
              <a:rPr lang="en-US" dirty="0"/>
              <a:t>Image of a raw byte file</a:t>
            </a:r>
          </a:p>
        </p:txBody>
      </p:sp>
      <p:sp>
        <p:nvSpPr>
          <p:cNvPr id="9" name="TextBox 8">
            <a:extLst>
              <a:ext uri="{FF2B5EF4-FFF2-40B4-BE49-F238E27FC236}">
                <a16:creationId xmlns:a16="http://schemas.microsoft.com/office/drawing/2014/main" id="{44ECFE95-57DF-4B34-AD52-5E03DFB7B471}"/>
              </a:ext>
            </a:extLst>
          </p:cNvPr>
          <p:cNvSpPr txBox="1"/>
          <p:nvPr/>
        </p:nvSpPr>
        <p:spPr>
          <a:xfrm>
            <a:off x="4304545" y="4339383"/>
            <a:ext cx="3164305" cy="369332"/>
          </a:xfrm>
          <a:prstGeom prst="rect">
            <a:avLst/>
          </a:prstGeom>
          <a:noFill/>
        </p:spPr>
        <p:txBody>
          <a:bodyPr wrap="square" rtlCol="0">
            <a:spAutoFit/>
          </a:bodyPr>
          <a:lstStyle/>
          <a:p>
            <a:r>
              <a:rPr lang="en-US" dirty="0"/>
              <a:t>Unigrams </a:t>
            </a:r>
            <a:r>
              <a:rPr lang="en-US" dirty="0" err="1"/>
              <a:t>dataframe</a:t>
            </a:r>
            <a:endParaRPr lang="en-US" dirty="0"/>
          </a:p>
        </p:txBody>
      </p:sp>
      <p:pic>
        <p:nvPicPr>
          <p:cNvPr id="13" name="Audio 12">
            <a:hlinkClick r:id="" action="ppaction://media"/>
            <a:extLst>
              <a:ext uri="{FF2B5EF4-FFF2-40B4-BE49-F238E27FC236}">
                <a16:creationId xmlns:a16="http://schemas.microsoft.com/office/drawing/2014/main" id="{412E0744-3B53-4864-88E7-849267ABF49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77866740"/>
      </p:ext>
    </p:extLst>
  </p:cSld>
  <p:clrMapOvr>
    <a:masterClrMapping/>
  </p:clrMapOvr>
  <mc:AlternateContent xmlns:mc="http://schemas.openxmlformats.org/markup-compatibility/2006" xmlns:p14="http://schemas.microsoft.com/office/powerpoint/2010/main">
    <mc:Choice Requires="p14">
      <p:transition spd="slow" p14:dur="2000" advTm="41883"/>
    </mc:Choice>
    <mc:Fallback xmlns="">
      <p:transition spd="slow" advTm="41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60FFA-FB60-4D49-8567-7D0541B25122}"/>
              </a:ext>
            </a:extLst>
          </p:cNvPr>
          <p:cNvSpPr>
            <a:spLocks noGrp="1"/>
          </p:cNvSpPr>
          <p:nvPr>
            <p:ph type="title"/>
          </p:nvPr>
        </p:nvSpPr>
        <p:spPr>
          <a:xfrm>
            <a:off x="2489931" y="253641"/>
            <a:ext cx="6726259" cy="581527"/>
          </a:xfrm>
        </p:spPr>
        <p:txBody>
          <a:bodyPr>
            <a:normAutofit fontScale="90000"/>
          </a:bodyPr>
          <a:lstStyle/>
          <a:p>
            <a:r>
              <a:rPr lang="en-US" sz="4000" dirty="0"/>
              <a:t>Images of byte file</a:t>
            </a:r>
          </a:p>
        </p:txBody>
      </p:sp>
      <p:pic>
        <p:nvPicPr>
          <p:cNvPr id="5" name="Content Placeholder 4" descr="Graphical user interface, application&#10;&#10;Description automatically generated">
            <a:extLst>
              <a:ext uri="{FF2B5EF4-FFF2-40B4-BE49-F238E27FC236}">
                <a16:creationId xmlns:a16="http://schemas.microsoft.com/office/drawing/2014/main" id="{B55ADC47-4D3F-40AA-B40D-5F37DE1E9C84}"/>
              </a:ext>
            </a:extLst>
          </p:cNvPr>
          <p:cNvPicPr>
            <a:picLocks noGrp="1" noChangeAspect="1"/>
          </p:cNvPicPr>
          <p:nvPr>
            <p:ph idx="1"/>
          </p:nvPr>
        </p:nvPicPr>
        <p:blipFill>
          <a:blip r:embed="rId5"/>
          <a:stretch>
            <a:fillRect/>
          </a:stretch>
        </p:blipFill>
        <p:spPr>
          <a:xfrm>
            <a:off x="143878" y="1255760"/>
            <a:ext cx="11911764" cy="5130026"/>
          </a:xfrm>
        </p:spPr>
      </p:pic>
      <p:pic>
        <p:nvPicPr>
          <p:cNvPr id="7" name="Audio 6">
            <a:hlinkClick r:id="" action="ppaction://media"/>
            <a:extLst>
              <a:ext uri="{FF2B5EF4-FFF2-40B4-BE49-F238E27FC236}">
                <a16:creationId xmlns:a16="http://schemas.microsoft.com/office/drawing/2014/main" id="{07DBA690-EF2F-4A30-994E-9DED0902AF4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39039373"/>
      </p:ext>
    </p:extLst>
  </p:cSld>
  <p:clrMapOvr>
    <a:masterClrMapping/>
  </p:clrMapOvr>
  <mc:AlternateContent xmlns:mc="http://schemas.openxmlformats.org/markup-compatibility/2006" xmlns:p14="http://schemas.microsoft.com/office/powerpoint/2010/main">
    <mc:Choice Requires="p14">
      <p:transition spd="slow" p14:dur="2000" advTm="16751"/>
    </mc:Choice>
    <mc:Fallback xmlns="">
      <p:transition spd="slow" advTm="167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3F407-A5E1-4E7F-869E-F1421452AEAD}"/>
              </a:ext>
            </a:extLst>
          </p:cNvPr>
          <p:cNvSpPr>
            <a:spLocks noGrp="1"/>
          </p:cNvSpPr>
          <p:nvPr>
            <p:ph type="title"/>
          </p:nvPr>
        </p:nvSpPr>
        <p:spPr>
          <a:xfrm>
            <a:off x="913795" y="643690"/>
            <a:ext cx="10010879" cy="846221"/>
          </a:xfrm>
        </p:spPr>
        <p:txBody>
          <a:bodyPr>
            <a:normAutofit fontScale="90000"/>
          </a:bodyPr>
          <a:lstStyle/>
          <a:p>
            <a:r>
              <a:rPr lang="en-US" sz="3600" b="0" i="0" u="none" strike="noStrike" dirty="0">
                <a:effectLst/>
              </a:rPr>
              <a:t>3. Visualizing the 257-D Unigrams data on a 2-D plane using T-SNE</a:t>
            </a:r>
            <a:br>
              <a:rPr lang="en-US" b="1" dirty="0">
                <a:effectLst/>
              </a:rPr>
            </a:br>
            <a:endParaRPr lang="en-US" dirty="0"/>
          </a:p>
        </p:txBody>
      </p:sp>
      <p:pic>
        <p:nvPicPr>
          <p:cNvPr id="5" name="Content Placeholder 4" descr="Chart, scatter chart&#10;&#10;Description automatically generated">
            <a:extLst>
              <a:ext uri="{FF2B5EF4-FFF2-40B4-BE49-F238E27FC236}">
                <a16:creationId xmlns:a16="http://schemas.microsoft.com/office/drawing/2014/main" id="{48815238-9CD9-40D9-84AD-38D761C2B1A8}"/>
              </a:ext>
            </a:extLst>
          </p:cNvPr>
          <p:cNvPicPr>
            <a:picLocks noGrp="1" noChangeAspect="1"/>
          </p:cNvPicPr>
          <p:nvPr>
            <p:ph idx="1"/>
          </p:nvPr>
        </p:nvPicPr>
        <p:blipFill>
          <a:blip r:embed="rId5"/>
          <a:stretch>
            <a:fillRect/>
          </a:stretch>
        </p:blipFill>
        <p:spPr>
          <a:xfrm>
            <a:off x="336884" y="1320263"/>
            <a:ext cx="11514221" cy="5430327"/>
          </a:xfrm>
        </p:spPr>
      </p:pic>
      <p:pic>
        <p:nvPicPr>
          <p:cNvPr id="6" name="Audio 5">
            <a:hlinkClick r:id="" action="ppaction://media"/>
            <a:extLst>
              <a:ext uri="{FF2B5EF4-FFF2-40B4-BE49-F238E27FC236}">
                <a16:creationId xmlns:a16="http://schemas.microsoft.com/office/drawing/2014/main" id="{F47B183E-5523-4A5A-B759-8B6507AA36C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38360144"/>
      </p:ext>
    </p:extLst>
  </p:cSld>
  <p:clrMapOvr>
    <a:masterClrMapping/>
  </p:clrMapOvr>
  <mc:AlternateContent xmlns:mc="http://schemas.openxmlformats.org/markup-compatibility/2006" xmlns:p14="http://schemas.microsoft.com/office/powerpoint/2010/main">
    <mc:Choice Requires="p14">
      <p:transition spd="slow" p14:dur="2000" advTm="55157"/>
    </mc:Choice>
    <mc:Fallback xmlns="">
      <p:transition spd="slow" advTm="551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A7F5D76-1FEC-470A-B476-70574A89C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328481-8F3C-4E52-B16F-24B03DD6D68E}"/>
              </a:ext>
            </a:extLst>
          </p:cNvPr>
          <p:cNvSpPr>
            <a:spLocks noGrp="1"/>
          </p:cNvSpPr>
          <p:nvPr>
            <p:ph type="title"/>
          </p:nvPr>
        </p:nvSpPr>
        <p:spPr>
          <a:xfrm>
            <a:off x="913795" y="609600"/>
            <a:ext cx="10353762" cy="1257300"/>
          </a:xfrm>
        </p:spPr>
        <p:txBody>
          <a:bodyPr>
            <a:normAutofit/>
          </a:bodyPr>
          <a:lstStyle/>
          <a:p>
            <a:r>
              <a:rPr lang="en-US"/>
              <a:t>Train and Test data</a:t>
            </a:r>
            <a:endParaRPr lang="en-US" dirty="0"/>
          </a:p>
        </p:txBody>
      </p:sp>
      <p:sp>
        <p:nvSpPr>
          <p:cNvPr id="18" name="Content Placeholder 2">
            <a:extLst>
              <a:ext uri="{FF2B5EF4-FFF2-40B4-BE49-F238E27FC236}">
                <a16:creationId xmlns:a16="http://schemas.microsoft.com/office/drawing/2014/main" id="{7C20236A-7F55-4DDD-ABDA-5E3858AC08D4}"/>
              </a:ext>
            </a:extLst>
          </p:cNvPr>
          <p:cNvSpPr>
            <a:spLocks noGrp="1"/>
          </p:cNvSpPr>
          <p:nvPr>
            <p:ph idx="1"/>
          </p:nvPr>
        </p:nvSpPr>
        <p:spPr>
          <a:xfrm>
            <a:off x="913795" y="2132822"/>
            <a:ext cx="5546272" cy="3658378"/>
          </a:xfrm>
        </p:spPr>
        <p:txBody>
          <a:bodyPr anchor="ctr">
            <a:normAutofit/>
          </a:bodyPr>
          <a:lstStyle/>
          <a:p>
            <a:pPr>
              <a:lnSpc>
                <a:spcPct val="100000"/>
              </a:lnSpc>
            </a:pPr>
            <a:r>
              <a:rPr lang="en-US"/>
              <a:t>Used the unigrams dataset for modeling</a:t>
            </a:r>
          </a:p>
          <a:p>
            <a:pPr>
              <a:lnSpc>
                <a:spcPct val="100000"/>
              </a:lnSpc>
            </a:pPr>
            <a:r>
              <a:rPr lang="en-US"/>
              <a:t>It consists of 10868 rows and 257 columns.</a:t>
            </a:r>
          </a:p>
          <a:p>
            <a:pPr>
              <a:lnSpc>
                <a:spcPct val="100000"/>
              </a:lnSpc>
            </a:pPr>
            <a:r>
              <a:rPr lang="en-US"/>
              <a:t>Training set: 80%</a:t>
            </a:r>
          </a:p>
          <a:p>
            <a:pPr>
              <a:lnSpc>
                <a:spcPct val="100000"/>
              </a:lnSpc>
            </a:pPr>
            <a:r>
              <a:rPr lang="en-US"/>
              <a:t>Testing set: 20%</a:t>
            </a:r>
          </a:p>
          <a:p>
            <a:pPr>
              <a:lnSpc>
                <a:spcPct val="100000"/>
              </a:lnSpc>
            </a:pPr>
            <a:r>
              <a:rPr lang="en-US"/>
              <a:t>Sampling Technique: Stratified Sampling.</a:t>
            </a:r>
          </a:p>
        </p:txBody>
      </p:sp>
      <p:pic>
        <p:nvPicPr>
          <p:cNvPr id="7" name="Graphic 6" descr="Bar chart">
            <a:extLst>
              <a:ext uri="{FF2B5EF4-FFF2-40B4-BE49-F238E27FC236}">
                <a16:creationId xmlns:a16="http://schemas.microsoft.com/office/drawing/2014/main" id="{29EFAA75-1AE7-47E2-A46F-F1C57D25CB4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470289" y="2132822"/>
            <a:ext cx="3258006" cy="3258006"/>
          </a:xfrm>
          <a:prstGeom prst="rect">
            <a:avLst/>
          </a:prstGeom>
        </p:spPr>
      </p:pic>
      <p:pic>
        <p:nvPicPr>
          <p:cNvPr id="12" name="Audio 11">
            <a:hlinkClick r:id="" action="ppaction://media"/>
            <a:extLst>
              <a:ext uri="{FF2B5EF4-FFF2-40B4-BE49-F238E27FC236}">
                <a16:creationId xmlns:a16="http://schemas.microsoft.com/office/drawing/2014/main" id="{72C77406-0394-4291-9670-5BC5B445C8E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427622388"/>
      </p:ext>
    </p:extLst>
  </p:cSld>
  <p:clrMapOvr>
    <a:masterClrMapping/>
  </p:clrMapOvr>
  <mc:AlternateContent xmlns:mc="http://schemas.openxmlformats.org/markup-compatibility/2006" xmlns:p14="http://schemas.microsoft.com/office/powerpoint/2010/main">
    <mc:Choice Requires="p14">
      <p:transition spd="slow" p14:dur="2000" advTm="27950"/>
    </mc:Choice>
    <mc:Fallback xmlns="">
      <p:transition spd="slow" advTm="279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{A00AA8DF-6820-4E63-933A-7BD666A814E5}tf11665031_win32</Template>
  <TotalTime>2571</TotalTime>
  <Words>502</Words>
  <Application>Microsoft Office PowerPoint</Application>
  <PresentationFormat>Widescreen</PresentationFormat>
  <Paragraphs>41</Paragraphs>
  <Slides>6</Slides>
  <Notes>5</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 Nova</vt:lpstr>
      <vt:lpstr>Arial Nova Light</vt:lpstr>
      <vt:lpstr>Calibri</vt:lpstr>
      <vt:lpstr>Open Sans</vt:lpstr>
      <vt:lpstr>Wingdings 2</vt:lpstr>
      <vt:lpstr>SlateVTI</vt:lpstr>
      <vt:lpstr>Malware Detection using Machine Learning</vt:lpstr>
      <vt:lpstr>Distribution of Classes</vt:lpstr>
      <vt:lpstr>Extracting Unigrams from byte file</vt:lpstr>
      <vt:lpstr>Images of byte file</vt:lpstr>
      <vt:lpstr>3. Visualizing the 257-D Unigrams data on a 2-D plane using T-SNE </vt:lpstr>
      <vt:lpstr>Train and Test data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Malware Detection using Machine Learning</dc:title>
  <dc:creator>Nikhil Goparapu</dc:creator>
  <cp:lastModifiedBy>Nikhil Goparapu</cp:lastModifiedBy>
  <cp:revision>31</cp:revision>
  <dcterms:created xsi:type="dcterms:W3CDTF">2021-02-24T04:28:35Z</dcterms:created>
  <dcterms:modified xsi:type="dcterms:W3CDTF">2021-05-13T21:17:17Z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